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364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90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123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62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29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665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000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401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391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743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628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F29B-9ECB-4AF9-AF4A-848335600AB7}" type="datetimeFigureOut">
              <a:rPr lang="el-GR" smtClean="0"/>
              <a:t>16/10/2017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64CB3-72AE-46F6-9FE2-632B3461589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349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134672" cy="2738735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Οι περί Ίσης Μεταχείρισης Ανδρών και Γυναικών στην Απασχόληση και στην Επαγγελματική Εκπαίδευση Νόμοι του 2002 </a:t>
            </a:r>
            <a:r>
              <a:rPr lang="el-GR" sz="2400" dirty="0"/>
              <a:t>έ</a:t>
            </a:r>
            <a:r>
              <a:rPr lang="el-GR" sz="2400" dirty="0" smtClean="0"/>
              <a:t>ως 2014</a:t>
            </a:r>
            <a:br>
              <a:rPr lang="el-GR" sz="2400" dirty="0" smtClean="0"/>
            </a:br>
            <a:r>
              <a:rPr lang="el-GR" sz="2400" dirty="0"/>
              <a:t>Ο</a:t>
            </a:r>
            <a:r>
              <a:rPr lang="el-GR" sz="2400" dirty="0" smtClean="0"/>
              <a:t>δηγία 76/207/ΕΟΚ, Οδηγία 97/80/ΕΚ, Οδηγία 2006/54/ΕΚ</a:t>
            </a:r>
            <a:br>
              <a:rPr lang="el-GR" sz="24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136904" cy="3073896"/>
          </a:xfrm>
        </p:spPr>
        <p:txBody>
          <a:bodyPr/>
          <a:lstStyle/>
          <a:p>
            <a:r>
              <a:rPr lang="el-GR" dirty="0" smtClean="0"/>
              <a:t>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889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Άρθρο 28 Συντάγματος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«Πάντες είναι ίσοι ενώπιον του νόμου, της διοικήσεως και της δικαιοσύνης και δικαιούνται να </a:t>
            </a:r>
            <a:r>
              <a:rPr lang="el-GR" dirty="0" err="1" smtClean="0"/>
              <a:t>τύχωσι</a:t>
            </a:r>
            <a:r>
              <a:rPr lang="el-GR" dirty="0" smtClean="0"/>
              <a:t> </a:t>
            </a:r>
            <a:r>
              <a:rPr lang="el-GR" u="sng" dirty="0" smtClean="0"/>
              <a:t>ίσης προστασίας και μεταχειρίσεως»</a:t>
            </a:r>
          </a:p>
          <a:p>
            <a:r>
              <a:rPr lang="el-GR" dirty="0" smtClean="0"/>
              <a:t>Έκαστος απολαύει πάντων των δικαιωμάτων και των ελευθεριών που προβλέπονται στο Σύνταγμα, </a:t>
            </a:r>
            <a:r>
              <a:rPr lang="el-GR" u="sng" dirty="0" smtClean="0"/>
              <a:t>άνευ ουδεμίας διάκρισης άμεσης ή έμμεσης εις βάρος οποιοδήποτε ατόμου </a:t>
            </a:r>
            <a:r>
              <a:rPr lang="el-GR" u="sng" dirty="0" err="1" smtClean="0"/>
              <a:t>λόγω……..φυλή</a:t>
            </a:r>
            <a:r>
              <a:rPr lang="el-GR" u="sng" dirty="0" smtClean="0"/>
              <a:t>, του χρώματος, της </a:t>
            </a:r>
            <a:r>
              <a:rPr lang="el-GR" u="sng" dirty="0" err="1" smtClean="0"/>
              <a:t>θρησκείας,της</a:t>
            </a:r>
            <a:r>
              <a:rPr lang="el-GR" u="sng" dirty="0" smtClean="0"/>
              <a:t> γλώσσας, του φύλου, των πολιτικών ή άλλων πεποιθήσεων, της εθνικής ή κοινωνικής καταγωγής κτλ</a:t>
            </a:r>
            <a:endParaRPr lang="en-US" u="sng" dirty="0" smtClean="0"/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68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Είδη Διάκρισης στα πλαίσια της πιο πάνω εναρμονιστικής Νομοθεσίας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Άμεση διάκριση</a:t>
            </a:r>
          </a:p>
          <a:p>
            <a:r>
              <a:rPr lang="el-GR" dirty="0" smtClean="0"/>
              <a:t>Έμμεση διάκριση</a:t>
            </a:r>
          </a:p>
          <a:p>
            <a:r>
              <a:rPr lang="el-GR" smtClean="0"/>
              <a:t>Σεξουαλική </a:t>
            </a:r>
            <a:r>
              <a:rPr lang="el-GR" smtClean="0"/>
              <a:t>παρενόχληση</a:t>
            </a:r>
            <a:endParaRPr lang="el-GR" dirty="0" smtClean="0"/>
          </a:p>
          <a:p>
            <a:r>
              <a:rPr lang="el-GR" dirty="0" smtClean="0"/>
              <a:t>Παρενόχληση</a:t>
            </a:r>
          </a:p>
          <a:p>
            <a:r>
              <a:rPr lang="el-GR" dirty="0" smtClean="0"/>
              <a:t>Οδηγία ή εντολή για διακριτική μεταχείριση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07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«Αρχή της ίσης μεταχείρισης»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Σημαίνει την απουσία κάθε διάκρισης λόγω φύλου, είτε άμεσης είτε έμμεσης σε συσχετισμό ιδίως με την έγγαμη ή οικογενειακή κατάσταση όσον αφορά οποιοδήποτε από τα ρυθμιζόμενα θέματα που αφορά την συγκεκριμένη νομοθεσία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01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«διάκριση λόγω φύλου»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Σημαίνει κάθε άμεση ή έμμεση διάκριση περιλαμβανομένης της σεξουαλικής παρενόχλησης ή παρενόχλησης καθώς και οποιασδήποτε δυσμενούς μεταχείρισης γυναίκας που σχετίζεται με την εγκυμοσύνη, τον τοκετό, τη γαλουχία, τη μητρότητα ή ασθένεια οφειλόμενη στην εγκυμοσύνη ή στον τοκετό, αλλά μη περιλαμβανομένων των θετικών δράσεων ενώ οποιαδήποτε οδηγία ή εντολή για διάκριση, εις βάρος προσώπου λόγω φύλου αποτελεί διάκριση λόγω φύλου.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12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Σκοπός του Νόμου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Εφαρμογή της ίσης μεταχείρισης  ανδρών και γυναικών όσον αφορά </a:t>
            </a:r>
          </a:p>
          <a:p>
            <a:pPr marL="0" indent="0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- 	την πρόσβαση σε επαγγελματικό προσανατολισμό, </a:t>
            </a:r>
          </a:p>
          <a:p>
            <a:pPr marL="0" indent="0">
              <a:buNone/>
            </a:pP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-	σε επαγγελματική εκπαίδευση και κατάρτιση </a:t>
            </a:r>
          </a:p>
          <a:p>
            <a:pPr marL="0" indent="0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-	 τους όρους και συνθήκες παροχής τους, </a:t>
            </a:r>
          </a:p>
          <a:p>
            <a:pPr marL="0" indent="0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-	την πρόσβαση σε απασχόληση και σε ελεύθερα 	επαγγέλματα, </a:t>
            </a:r>
          </a:p>
          <a:p>
            <a:pPr marL="0" indent="0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-	τους όρους και συνθήκες απασχόλησης, 	συμπεριλαμβανομένης της επαγγελματικής 	ανέλιξης, </a:t>
            </a:r>
          </a:p>
          <a:p>
            <a:pPr marL="0" indent="0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-	τους όρους και προϋποθέσεις απόλυσης καθώς και </a:t>
            </a:r>
          </a:p>
          <a:p>
            <a:pPr marL="0" indent="0">
              <a:buNone/>
            </a:pP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- 	την ιδιότητα μέλους  και τη συμμετοχή  σε οργανώσεις 	εργαζομένων ή εργοδοτών.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Arial" pitchFamily="34" charset="0"/>
                <a:cs typeface="Arial" pitchFamily="34" charset="0"/>
              </a:rPr>
              <a:t>«Δυσμενής Μεταχείριση εγκύων ή Μητέρων»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Άρθρο 11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εδάφιο (1) Οι πρόνοιες 7,8,9 και 10 εφαρμόζονται και στις περιπτώσεις οποιασδήποτε άμεση ή έμμεσης δυσμενούς μεταχείρισης γυναικών λόγω εγκυμοσύνης τοκετού, γαλουχίας, μητρότητας ή ασθένειας οφειλόμενης στην εγκυμοσύνη ή τον τοκετό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67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συνέχεια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Εδάφιο (2)</a:t>
            </a:r>
          </a:p>
          <a:p>
            <a:pPr marL="0" indent="0">
              <a:buNone/>
            </a:pPr>
            <a:r>
              <a:rPr lang="el-GR" dirty="0" smtClean="0"/>
              <a:t>Δυσμενής μεταχείριση γυναίκας που βρίσκεται σε μια από τις αναφερόμενες στο προηγούμενο εδάφιο καταστάσεις </a:t>
            </a:r>
            <a:r>
              <a:rPr lang="el-GR" b="1" dirty="0" smtClean="0"/>
              <a:t>τεκμαίρεται</a:t>
            </a:r>
            <a:r>
              <a:rPr lang="el-GR" dirty="0" smtClean="0"/>
              <a:t> μέχρι αποδείξεως του εναντίον ότι οφείλεται σε κάποια από τις καταστάσεις αυτές.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580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Εξαιρέσεις από το πεδίο εφαρμογής του Νόμου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διαφορετική μεταχείριση λόγω φύλου θεωρείται δικαιολογημένη όταν υπάρχει κάποια από τις περιπτώσεις που προβλέπονται στον Πίνακα στον Παράρτημα του Νόμου, </a:t>
            </a:r>
            <a:r>
              <a:rPr lang="el-GR" u="sng" dirty="0" smtClean="0"/>
              <a:t>Επισυνάπτεται το Παράρτημα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Ειδικότερα να αφορά  επάγγελμα, προστασία της γυναίκας σε συγκεκριμένες περιπτώσεις και είτε να είναι θετική δράση.</a:t>
            </a:r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16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370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Οι περί Ίσης Μεταχείρισης Ανδρών και Γυναικών στην Απασχόληση και στην Επαγγελματική Εκπαίδευση Νόμοι του 2002 έως 2014 Οδηγία 76/207/ΕΟΚ, Οδηγία 97/80/ΕΚ, Οδηγία 2006/54/ΕΚ  </vt:lpstr>
      <vt:lpstr>Άρθρο 28 Συντάγματος</vt:lpstr>
      <vt:lpstr>Είδη Διάκρισης στα πλαίσια της πιο πάνω εναρμονιστικής Νομοθεσίας</vt:lpstr>
      <vt:lpstr>«Αρχή της ίσης μεταχείρισης»</vt:lpstr>
      <vt:lpstr>«διάκριση λόγω φύλου»</vt:lpstr>
      <vt:lpstr>Σκοπός του Νόμου </vt:lpstr>
      <vt:lpstr>«Δυσμενής Μεταχείριση εγκύων ή Μητέρων»</vt:lpstr>
      <vt:lpstr>συνέχεια</vt:lpstr>
      <vt:lpstr>Εξαιρέσεις από το πεδίο εφαρμογής του Νόμου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περί Ίσης Μεταχείρισης Ανδρών και Γυναικών στην Απασχόληση και στην Επαγγελματική Εκπαιδευση Νομοι του 2002 εως 2014</dc:title>
  <dc:creator>Hadjikoumi  Alexia</dc:creator>
  <cp:lastModifiedBy>Hadjikoumi  Alexia</cp:lastModifiedBy>
  <cp:revision>20</cp:revision>
  <dcterms:created xsi:type="dcterms:W3CDTF">2017-09-14T07:59:33Z</dcterms:created>
  <dcterms:modified xsi:type="dcterms:W3CDTF">2017-10-16T05:50:13Z</dcterms:modified>
</cp:coreProperties>
</file>